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F7D"/>
    <a:srgbClr val="FF0066"/>
    <a:srgbClr val="FF3300"/>
    <a:srgbClr val="FF0000"/>
    <a:srgbClr val="008080"/>
    <a:srgbClr val="9CE739"/>
    <a:srgbClr val="C1EE32"/>
    <a:srgbClr val="1E607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61" autoAdjust="0"/>
    <p:restoredTop sz="94638" autoAdjust="0"/>
  </p:normalViewPr>
  <p:slideViewPr>
    <p:cSldViewPr>
      <p:cViewPr varScale="1">
        <p:scale>
          <a:sx n="82" d="100"/>
          <a:sy n="82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D631E-5B3F-4CFE-B92B-B98D746154E1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6A1C-2AC6-4792-951B-36B778E056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6A1C-2AC6-4792-951B-36B778E056B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6A1C-2AC6-4792-951B-36B778E056B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2099-E58C-4CE2-9612-21EE0D16B38F}" type="datetimeFigureOut">
              <a:rPr lang="fr-FR" smtClean="0"/>
              <a:pPr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0FA0-7A87-404C-8114-98587863DF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62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86549E-F87D-4CC2-A0E0-05081F0ABBFA}"/>
              </a:ext>
            </a:extLst>
          </p:cNvPr>
          <p:cNvSpPr/>
          <p:nvPr/>
        </p:nvSpPr>
        <p:spPr>
          <a:xfrm>
            <a:off x="4572000" y="1500174"/>
            <a:ext cx="4357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Faculté des Sciences de la Nature et de la Vie </a:t>
            </a:r>
            <a:endParaRPr lang="fr-FR" sz="1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F0DBD36-242B-4B37-9013-8F27099723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2" y="642918"/>
            <a:ext cx="1214446" cy="517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D2C2FE5-DB17-4AFC-88F9-751E821E0B99}"/>
              </a:ext>
            </a:extLst>
          </p:cNvPr>
          <p:cNvSpPr/>
          <p:nvPr/>
        </p:nvSpPr>
        <p:spPr>
          <a:xfrm>
            <a:off x="4929190" y="142852"/>
            <a:ext cx="4071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b="1" dirty="0"/>
              <a:t>République Algérienne Démocratique et Populaire</a:t>
            </a:r>
          </a:p>
          <a:p>
            <a:pPr algn="ctr"/>
            <a:r>
              <a:rPr lang="fr-FR" sz="900" b="1" dirty="0"/>
              <a:t>Ministère de l’Enseignement Supérieur et  de la Recherche Scientifique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087B52-C978-469B-AE9D-9F037A68BB18}"/>
              </a:ext>
            </a:extLst>
          </p:cNvPr>
          <p:cNvSpPr/>
          <p:nvPr/>
        </p:nvSpPr>
        <p:spPr>
          <a:xfrm>
            <a:off x="5143504" y="2214554"/>
            <a:ext cx="3571868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Algerian" pitchFamily="82" charset="0"/>
                <a:cs typeface="Arial" pitchFamily="34" charset="0"/>
              </a:rPr>
              <a:t>Offres de formation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86549E-F87D-4CC2-A0E0-05081F0ABBFA}"/>
              </a:ext>
            </a:extLst>
          </p:cNvPr>
          <p:cNvSpPr/>
          <p:nvPr/>
        </p:nvSpPr>
        <p:spPr>
          <a:xfrm>
            <a:off x="571472" y="2643182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Faculté des </a:t>
            </a:r>
          </a:p>
          <a:p>
            <a:pPr algn="ctr">
              <a:spcAft>
                <a:spcPts val="0"/>
              </a:spcAft>
            </a:pPr>
            <a:r>
              <a:rPr lang="fr-FR" sz="1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Sciences de la Nature et de la Vie </a:t>
            </a:r>
            <a:endParaRPr lang="fr-FR" sz="10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6143636" y="3643314"/>
            <a:ext cx="1357322" cy="1143008"/>
          </a:xfrm>
          <a:prstGeom prst="hexago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Hexagone 19"/>
          <p:cNvSpPr/>
          <p:nvPr/>
        </p:nvSpPr>
        <p:spPr>
          <a:xfrm>
            <a:off x="7215206" y="4214818"/>
            <a:ext cx="1357322" cy="1143008"/>
          </a:xfrm>
          <a:prstGeom prst="hexago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Hexagone 21"/>
          <p:cNvSpPr/>
          <p:nvPr/>
        </p:nvSpPr>
        <p:spPr>
          <a:xfrm>
            <a:off x="5072066" y="4214818"/>
            <a:ext cx="1357322" cy="1143008"/>
          </a:xfrm>
          <a:prstGeom prst="hexago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Hexagone 24"/>
          <p:cNvSpPr/>
          <p:nvPr/>
        </p:nvSpPr>
        <p:spPr>
          <a:xfrm>
            <a:off x="6143636" y="4786322"/>
            <a:ext cx="1357322" cy="1143008"/>
          </a:xfrm>
          <a:prstGeom prst="hexago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6" name="Image 25" descr="D:\dupliant\guide  2018-2019\photo2018\logo_pca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9" y="4357693"/>
            <a:ext cx="857256" cy="785818"/>
          </a:xfrm>
          <a:prstGeom prst="rect">
            <a:avLst/>
          </a:prstGeom>
          <a:noFill/>
        </p:spPr>
      </p:pic>
      <p:pic>
        <p:nvPicPr>
          <p:cNvPr id="4106" name="Picture 10" descr="https://tse1.mm.bing.net/th?id=OIP.2BijJnmv2rgHmYKQdQdd9AAAAA&amp;pid=Api&amp;P=0&amp;w=300&amp;h=3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90751" y="4286255"/>
            <a:ext cx="796023" cy="928694"/>
          </a:xfrm>
          <a:prstGeom prst="rect">
            <a:avLst/>
          </a:prstGeom>
          <a:noFill/>
        </p:spPr>
      </p:pic>
      <p:pic>
        <p:nvPicPr>
          <p:cNvPr id="4108" name="Picture 12" descr="https://tse2.mm.bing.net/th?id=OIP.HjrB06Y1kBUf0l5DFk7ihwHaKX&amp;pid=Api&amp;P=0&amp;w=300&amp;h=30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7" y="4857759"/>
            <a:ext cx="826635" cy="854820"/>
          </a:xfrm>
          <a:prstGeom prst="rect">
            <a:avLst/>
          </a:prstGeom>
          <a:noFill/>
        </p:spPr>
      </p:pic>
      <p:pic>
        <p:nvPicPr>
          <p:cNvPr id="4114" name="Picture 18" descr="https://thumbs.dreamstime.com/b/tubes-d-analyse-de-sang-prises-de-sang-dans-un-support-sur-le-blanc-d-6998728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3857628"/>
            <a:ext cx="928694" cy="714380"/>
          </a:xfrm>
          <a:prstGeom prst="rect">
            <a:avLst/>
          </a:prstGeom>
          <a:noFill/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112560F6-24B5-44A0-A295-0A604B084E82}"/>
              </a:ext>
            </a:extLst>
          </p:cNvPr>
          <p:cNvSpPr txBox="1"/>
          <p:nvPr/>
        </p:nvSpPr>
        <p:spPr>
          <a:xfrm>
            <a:off x="214282" y="5929330"/>
            <a:ext cx="4000528" cy="769441"/>
          </a:xfrm>
          <a:prstGeom prst="rect">
            <a:avLst/>
          </a:prstGeom>
          <a:solidFill>
            <a:srgbClr val="9CE739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r-FR" sz="1100" dirty="0">
                <a:latin typeface="Arial" pitchFamily="34" charset="0"/>
                <a:cs typeface="Arial" pitchFamily="34" charset="0"/>
              </a:rPr>
              <a:t>Route de targua Ouzemour, Béjaia 06000</a:t>
            </a:r>
          </a:p>
          <a:p>
            <a:pPr algn="ctr" rtl="1"/>
            <a:r>
              <a:rPr lang="fr-FR" sz="1100" dirty="0">
                <a:latin typeface="Arial" pitchFamily="34" charset="0"/>
                <a:cs typeface="Arial" pitchFamily="34" charset="0"/>
              </a:rPr>
              <a:t>034 81 37 10</a:t>
            </a:r>
          </a:p>
          <a:p>
            <a:pPr algn="ctr" rtl="1"/>
            <a:r>
              <a:rPr lang="fr-FR" sz="1100" dirty="0">
                <a:latin typeface="Arial" pitchFamily="34" charset="0"/>
                <a:cs typeface="Arial" pitchFamily="34" charset="0"/>
              </a:rPr>
              <a:t>www.univ-bejaia/Fac_Sciences_Nature_Vie/</a:t>
            </a:r>
          </a:p>
          <a:p>
            <a:pPr rtl="1"/>
            <a:r>
              <a:rPr lang="fr-FR" sz="1100" dirty="0">
                <a:latin typeface="Arial" pitchFamily="34" charset="0"/>
                <a:cs typeface="Arial" pitchFamily="34" charset="0"/>
              </a:rPr>
              <a:t>Faculté Des Sciences De La Nature Et De La Vie/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Univ.Béjaia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86549E-F87D-4CC2-A0E0-05081F0ABBFA}"/>
              </a:ext>
            </a:extLst>
          </p:cNvPr>
          <p:cNvSpPr/>
          <p:nvPr/>
        </p:nvSpPr>
        <p:spPr>
          <a:xfrm>
            <a:off x="1571604" y="5559998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Contacts</a:t>
            </a:r>
            <a:endParaRPr lang="fr-F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1714480" y="2571744"/>
            <a:ext cx="785818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DF0DBD36-242B-4B37-9013-8F27099723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357166"/>
            <a:ext cx="2009991" cy="85725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075907B-D89A-4002-86F6-AFBF9251422A}"/>
              </a:ext>
            </a:extLst>
          </p:cNvPr>
          <p:cNvSpPr/>
          <p:nvPr/>
        </p:nvSpPr>
        <p:spPr>
          <a:xfrm>
            <a:off x="5298160" y="6244731"/>
            <a:ext cx="3522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Année universitaire</a:t>
            </a:r>
          </a:p>
          <a:p>
            <a:pPr algn="ctr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2022/2023</a:t>
            </a:r>
            <a:endParaRPr lang="fr-F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15644890" y="31504134"/>
            <a:ext cx="1071570" cy="5715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Laboratoires  RECHERCHES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4299B94F-B5F9-4E48-9097-DDAD05DEC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581393"/>
              </p:ext>
            </p:extLst>
          </p:nvPr>
        </p:nvGraphicFramePr>
        <p:xfrm>
          <a:off x="285720" y="428604"/>
          <a:ext cx="3371270" cy="259024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371270">
                  <a:extLst>
                    <a:ext uri="{9D8B030D-6E8A-4147-A177-3AD203B41FA5}">
                      <a16:colId xmlns:a16="http://schemas.microsoft.com/office/drawing/2014/main" val="4242707302"/>
                    </a:ext>
                  </a:extLst>
                </a:gridCol>
              </a:tblGrid>
              <a:tr h="316801">
                <a:tc>
                  <a:txBody>
                    <a:bodyPr/>
                    <a:lstStyle/>
                    <a:p>
                      <a:r>
                        <a:rPr lang="fr-FR" sz="1600" dirty="0"/>
                        <a:t>LICENCE  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0423"/>
                  </a:ext>
                </a:extLst>
              </a:tr>
              <a:tr h="2254967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7030A0"/>
                          </a:solidFill>
                          <a:effectLst/>
                        </a:rPr>
                        <a:t>-</a:t>
                      </a: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/>
                        </a:rPr>
                        <a:t>Filière :Sciences Biologiques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 Intitulé :Biochimie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 Intitulé :Microbiologie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 Intitulé :Biologie et Physiologie Animale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 Intitulé :Biologie et Physiologie Végétale</a:t>
                      </a:r>
                    </a:p>
                    <a:p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/>
                        </a:rPr>
                        <a:t>-Filière :Ecologie et Environnement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 Intitulé :Ecologie et Environnement</a:t>
                      </a:r>
                    </a:p>
                    <a:p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/>
                        </a:rPr>
                        <a:t>-Filière :Sciences alimentaires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Intitulé :Alimentation, Nutrition et Pathologies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Intitulé :Emballage et Qualité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effectLst/>
                        </a:rPr>
                        <a:t>    Intitulé :</a:t>
                      </a:r>
                      <a:r>
                        <a:rPr lang="fr-FR" sz="1050" dirty="0">
                          <a:latin typeface="+mn-lt"/>
                          <a:cs typeface="Arial" panose="020B0604020202020204" pitchFamily="34" charset="0"/>
                        </a:rPr>
                        <a:t>Contrôle de Qualité et Analyse des Aliments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fr-FR" sz="1050" b="1" kern="1200" dirty="0">
                          <a:solidFill>
                            <a:srgbClr val="193F7D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Filière : Biotechnologie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Intitulé : Biotechnologie Microbienne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81943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7AE98EAB-7B7E-43EA-94FE-65A651A62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35295"/>
              </p:ext>
            </p:extLst>
          </p:nvPr>
        </p:nvGraphicFramePr>
        <p:xfrm>
          <a:off x="214282" y="3101340"/>
          <a:ext cx="3446347" cy="361692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46347">
                  <a:extLst>
                    <a:ext uri="{9D8B030D-6E8A-4147-A177-3AD203B41FA5}">
                      <a16:colId xmlns:a16="http://schemas.microsoft.com/office/drawing/2014/main" val="4242707302"/>
                    </a:ext>
                  </a:extLst>
                </a:gridCol>
              </a:tblGrid>
              <a:tr h="27120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MASTER  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0423"/>
                  </a:ext>
                </a:extLst>
              </a:tr>
              <a:tr h="334260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</a:t>
                      </a:r>
                      <a:r>
                        <a:rPr lang="fr-FR" sz="900" b="1" kern="1200" dirty="0">
                          <a:solidFill>
                            <a:srgbClr val="193F7D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Filière :Sciences Biologiques </a:t>
                      </a:r>
                    </a:p>
                    <a:p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:Biochimie Appliquée</a:t>
                      </a:r>
                    </a:p>
                    <a:p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:Biochimie Fondamentale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:Pharmacologie Toxicologie</a:t>
                      </a:r>
                    </a:p>
                    <a:p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:Génétique Fondamentale et Appliquée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:Microbiologie Appliquée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:Microbiologie Fondamentale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:Biologie Animale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Intitulé :Biologie de la Conservation</a:t>
                      </a:r>
                      <a:endParaRPr lang="fr-FR" sz="900" kern="1200" dirty="0">
                        <a:solidFill>
                          <a:srgbClr val="193F7D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r>
                        <a:rPr lang="fr-FR" sz="900" b="1" kern="1200" dirty="0">
                          <a:solidFill>
                            <a:srgbClr val="193F7D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-Filière :Ecologie et Environnement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 Intitulé :Biodiversité et Sécurité Alimentaire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 Intitulé :Ecologie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 Intitulé :Toxicologie Industrielle et </a:t>
                      </a:r>
                      <a:r>
                        <a:rPr lang="fr-F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Environnementale</a:t>
                      </a:r>
                      <a:endParaRPr lang="fr-FR" sz="900" kern="1200" dirty="0"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 Intitulé :Ecologie Microbienne</a:t>
                      </a:r>
                    </a:p>
                    <a:p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-</a:t>
                      </a:r>
                      <a:r>
                        <a:rPr lang="fr-FR" sz="900" b="1" kern="1200" dirty="0">
                          <a:solidFill>
                            <a:srgbClr val="193F7D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Filière :Sciences Alimentaires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Intitulé :Science des Corps Gras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Intitulé :Qualité des Produits et Sécurité Alimentaire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Intitulé :Production et Transformation Laitière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Intitulé: Conservation des aliments et emballage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-</a:t>
                      </a:r>
                      <a:r>
                        <a:rPr lang="fr-FR" sz="900" b="1" kern="1200" dirty="0">
                          <a:solidFill>
                            <a:srgbClr val="193F7D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Filière : Biotechnologie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effectLst/>
                          <a:latin typeface="+mj-lt"/>
                          <a:cs typeface="Arial" pitchFamily="34" charset="0"/>
                        </a:rPr>
                        <a:t>   Intitulé : Biotechnologie Microbienne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Intitulé: Biotechnologie</a:t>
                      </a:r>
                      <a:r>
                        <a:rPr lang="fr-F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et santé</a:t>
                      </a:r>
                      <a:endParaRPr lang="fr-FR" sz="900" kern="12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81943"/>
                  </a:ext>
                </a:extLst>
              </a:tr>
            </a:tbl>
          </a:graphicData>
        </a:graphic>
      </p:graphicFrame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7AE98EAB-7B7E-43EA-94FE-65A651A62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94821"/>
              </p:ext>
            </p:extLst>
          </p:nvPr>
        </p:nvGraphicFramePr>
        <p:xfrm>
          <a:off x="5508104" y="571480"/>
          <a:ext cx="3456384" cy="4114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4242707302"/>
                    </a:ext>
                  </a:extLst>
                </a:gridCol>
              </a:tblGrid>
              <a:tr h="234389">
                <a:tc>
                  <a:txBody>
                    <a:bodyPr/>
                    <a:lstStyle/>
                    <a:p>
                      <a:r>
                        <a:rPr lang="fr-FR" sz="1600" dirty="0"/>
                        <a:t>DOCTORAT 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0423"/>
                  </a:ext>
                </a:extLst>
              </a:tr>
              <a:tr h="255169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fr-F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Filière :Sciences Biologiques 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Biochimie Appliquée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Microbiologie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latin typeface="+mn-lt"/>
                          <a:cs typeface="Arial" pitchFamily="34" charset="0"/>
                        </a:rPr>
                        <a:t>Pharmaco-Toxicologie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latin typeface="+mn-lt"/>
                          <a:cs typeface="Arial" panose="020B0604020202020204" pitchFamily="34" charset="0"/>
                        </a:rPr>
                        <a:t>Biologie et Physiologie Animale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effectLst/>
                          <a:latin typeface="+mn-lt"/>
                          <a:cs typeface="Arial" pitchFamily="34" charset="0"/>
                        </a:rPr>
                        <a:t>Biologie de la Conservation</a:t>
                      </a:r>
                      <a:endParaRPr lang="fr-FR" sz="1100" kern="1200" dirty="0">
                        <a:effectLst/>
                      </a:endParaRPr>
                    </a:p>
                    <a:p>
                      <a:r>
                        <a:rPr lang="fr-FR" sz="1100" kern="1200" dirty="0">
                          <a:effectLst/>
                        </a:rPr>
                        <a:t>-</a:t>
                      </a:r>
                      <a:r>
                        <a:rPr lang="fr-F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Filière :Ecologie et Environnement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Biodiversité et Sécurité Alimentaire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Ecologie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Toxicologie Industrielle et Environnementale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effectLst/>
                          <a:latin typeface="+mn-lt"/>
                          <a:cs typeface="Arial" pitchFamily="34" charset="0"/>
                        </a:rPr>
                        <a:t>Ecologie Microbienne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fr-FR" sz="1100" kern="1200" dirty="0">
                          <a:effectLst/>
                        </a:rPr>
                        <a:t>-</a:t>
                      </a:r>
                      <a:r>
                        <a:rPr lang="fr-F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Filière :Sciences Alimentaires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Science des Corps Gras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Production  et Transformation Laitière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Qualité des Produits et Sécurité Alimentaire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Agro Alimentaire et Contrôle Qualités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Sécurité Agro alimentaire d’assurance qualité</a:t>
                      </a:r>
                      <a:endParaRPr lang="fr-F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effectLst/>
                        </a:rPr>
                        <a:t>-</a:t>
                      </a:r>
                      <a:r>
                        <a:rPr lang="fr-F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Filière : Biotechnologie</a:t>
                      </a:r>
                    </a:p>
                    <a:p>
                      <a:pPr lvl="0"/>
                      <a:r>
                        <a:rPr lang="fr-FR" sz="1100" kern="1200" dirty="0">
                          <a:effectLst/>
                          <a:latin typeface="+mn-lt"/>
                        </a:rPr>
                        <a:t>   </a:t>
                      </a:r>
                      <a:r>
                        <a:rPr lang="fr-FR" sz="1100" kern="1200" dirty="0">
                          <a:effectLst/>
                        </a:rPr>
                        <a:t>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Biotechnologie Microbienne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Biotechnologie Alimentaire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Biotechnologie et Santé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vl="0"/>
                      <a:r>
                        <a:rPr lang="fr-FR" sz="1100" kern="1200" dirty="0">
                          <a:effectLst/>
                        </a:rPr>
                        <a:t>    Intitulé 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Biotechnologie et  Photologie Moléculaire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81943"/>
                  </a:ext>
                </a:extLst>
              </a:tr>
            </a:tbl>
          </a:graphicData>
        </a:graphic>
      </p:graphicFrame>
      <p:pic>
        <p:nvPicPr>
          <p:cNvPr id="1027" name="Picture 3" descr="C:\Users\ITS\Desktop\th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0"/>
            <a:ext cx="771525" cy="1514475"/>
          </a:xfrm>
          <a:prstGeom prst="rect">
            <a:avLst/>
          </a:prstGeom>
          <a:noFill/>
        </p:spPr>
      </p:pic>
      <p:pic>
        <p:nvPicPr>
          <p:cNvPr id="27" name="Picture 3" descr="C:\Users\ITS\Desktop\th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500174"/>
            <a:ext cx="771525" cy="1514475"/>
          </a:xfrm>
          <a:prstGeom prst="rect">
            <a:avLst/>
          </a:prstGeom>
          <a:noFill/>
        </p:spPr>
      </p:pic>
      <p:pic>
        <p:nvPicPr>
          <p:cNvPr id="28" name="Picture 3" descr="C:\Users\ITS\Desktop\th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00372"/>
            <a:ext cx="771525" cy="1514475"/>
          </a:xfrm>
          <a:prstGeom prst="rect">
            <a:avLst/>
          </a:prstGeom>
          <a:noFill/>
        </p:spPr>
      </p:pic>
      <p:pic>
        <p:nvPicPr>
          <p:cNvPr id="29" name="Picture 3" descr="C:\Users\ITS\Desktop\th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500570"/>
            <a:ext cx="771525" cy="1514475"/>
          </a:xfrm>
          <a:prstGeom prst="rect">
            <a:avLst/>
          </a:prstGeom>
          <a:noFill/>
        </p:spPr>
      </p:pic>
      <p:pic>
        <p:nvPicPr>
          <p:cNvPr id="30" name="Picture 3" descr="C:\Users\ITS\Desktop\th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6000769"/>
            <a:ext cx="771525" cy="857232"/>
          </a:xfrm>
          <a:prstGeom prst="rect">
            <a:avLst/>
          </a:prstGeom>
          <a:noFill/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2CE65E8-9EFC-40C8-8BA4-73C295747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0890">
            <a:off x="5851637" y="4478091"/>
            <a:ext cx="2542419" cy="304535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4E6D06E-595C-4611-B6C3-7E6B8594C9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7475">
            <a:off x="4853315" y="4611474"/>
            <a:ext cx="2073145" cy="207314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9" name="Picture 5" descr="https://tse4.mm.bing.net/th?id=OIP.Pc6-uyAr8yXWpHlAR0qp9gEsEs&amp;pid=Api&amp;P=0&amp;w=300&amp;h=3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2428868"/>
            <a:ext cx="1428760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Parchemin horizontal 25"/>
          <p:cNvSpPr/>
          <p:nvPr/>
        </p:nvSpPr>
        <p:spPr>
          <a:xfrm>
            <a:off x="285720" y="0"/>
            <a:ext cx="3286148" cy="428628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tx1"/>
                </a:solidFill>
              </a:rPr>
              <a:t>Formation en Graduation</a:t>
            </a:r>
          </a:p>
        </p:txBody>
      </p:sp>
      <p:sp>
        <p:nvSpPr>
          <p:cNvPr id="33" name="Parchemin horizontal 32"/>
          <p:cNvSpPr/>
          <p:nvPr/>
        </p:nvSpPr>
        <p:spPr>
          <a:xfrm>
            <a:off x="5429256" y="71414"/>
            <a:ext cx="3286148" cy="428628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tx1"/>
                </a:solidFill>
              </a:rPr>
              <a:t>Formation en Post- Graduation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98</Words>
  <Application>Microsoft Office PowerPoint</Application>
  <PresentationFormat>Affichage à l'écran (4:3)</PresentationFormat>
  <Paragraphs>78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 G6</dc:creator>
  <cp:lastModifiedBy>pc</cp:lastModifiedBy>
  <cp:revision>264</cp:revision>
  <cp:lastPrinted>2022-07-12T09:22:24Z</cp:lastPrinted>
  <dcterms:created xsi:type="dcterms:W3CDTF">2018-04-30T08:26:33Z</dcterms:created>
  <dcterms:modified xsi:type="dcterms:W3CDTF">2022-07-12T12:47:00Z</dcterms:modified>
</cp:coreProperties>
</file>